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fea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70683" cy="685800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79692"/>
            <a:ext cx="12191695" cy="178308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19169" y="2331720"/>
            <a:ext cx="9753356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860" b="1" i="0">
                <a:solidFill>
                  <a:srgbClr val="334155"/>
                </a:solidFill>
              </a:rPr>
              <a:t>Welcome to Integration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01" y="480060"/>
            <a:ext cx="10728691" cy="8915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24" b="1" i="0">
                <a:solidFill>
                  <a:srgbClr val="334155"/>
                </a:solidFill>
              </a:rPr>
              <a:t>What is Integration?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110996"/>
            <a:ext cx="1341086" cy="6858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01" y="1508760"/>
            <a:ext cx="6339681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7" b="0" i="0">
                <a:solidFill>
                  <a:srgbClr val="1F2A37"/>
                </a:solidFill>
              </a:rPr>
              <a:t>Integration is essentially the reverse process of differentiation. If we know the derivative of a function, integration helps us find the original function.</a:t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>It is also known as finding the antiderivative or primitive of a function. The constant of integration, denoted by C, is always added because the derivative of a constant is zero.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017" y="5452110"/>
            <a:ext cx="414517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4" b="0" i="1">
                <a:solidFill>
                  <a:srgbClr val="556570"/>
                </a:solidFill>
              </a:rPr>
              <a:t>Integration: The Inverse of Differentiation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290" y="1508760"/>
            <a:ext cx="4145176" cy="41451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01" y="480060"/>
            <a:ext cx="10728691" cy="8915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24" b="1" i="0">
                <a:solidFill>
                  <a:srgbClr val="334155"/>
                </a:solidFill>
              </a:rPr>
              <a:t>Indefinite Integral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110996"/>
            <a:ext cx="1341086" cy="6858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01" y="1508760"/>
            <a:ext cx="6339681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7" b="0" i="0">
                <a:solidFill>
                  <a:srgbClr val="1F2A37"/>
                </a:solidFill>
              </a:rPr>
              <a:t>The indefinite integral of a function f(x) with respect to x is denoted by ∫f(x) dx. Here, the symbol ∫ is the integral sign, f(x) is the integrand, and dx indicates the variable of integration.</a:t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>If F(x) is an antiderivative of f(x), then ∫f(x) dx = F(x) + C. This expression represents the family of all antiderivatives of f(x).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017" y="5452110"/>
            <a:ext cx="414517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4" b="0" i="1">
                <a:solidFill>
                  <a:srgbClr val="556570"/>
                </a:solidFill>
              </a:rPr>
              <a:t>Components of an Indefinite Integral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017" y="1508760"/>
            <a:ext cx="4145176" cy="41451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01" y="480060"/>
            <a:ext cx="10728691" cy="8915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24" b="1" i="0">
                <a:solidFill>
                  <a:srgbClr val="334155"/>
                </a:solidFill>
              </a:rPr>
              <a:t>Basic Integration Formulas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110996"/>
            <a:ext cx="1341086" cy="6858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01" y="1508760"/>
            <a:ext cx="6339681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7" b="0" i="0">
                <a:solidFill>
                  <a:srgbClr val="1F2A37"/>
                </a:solidFill>
              </a:rPr>
              <a:t>Some fundamental formulas are essential for integration. For example, ∫xⁿ dx = (xⁿ⁺¹)/(n+1) + C, where n ≠ -1.</a:t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>Other common integrals include ∫cos(x) dx = sin(x) + C and ∫sin(x) dx = -cos(x) + C. These formulas are directly derived from differentiation rules.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017" y="5452110"/>
            <a:ext cx="414517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4" b="0" i="1">
                <a:solidFill>
                  <a:srgbClr val="556570"/>
                </a:solidFill>
              </a:rPr>
              <a:t>Key Formulas for Indefinite Integrals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017" y="1508760"/>
            <a:ext cx="4145176" cy="41451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01" y="480060"/>
            <a:ext cx="10728691" cy="8915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24" b="1" i="0">
                <a:solidFill>
                  <a:srgbClr val="334155"/>
                </a:solidFill>
              </a:rPr>
              <a:t>Properties of Indefinite Integral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110996"/>
            <a:ext cx="1341086" cy="6858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01" y="1496012"/>
            <a:ext cx="4836153" cy="38062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7" b="0" i="0">
                <a:solidFill>
                  <a:srgbClr val="1F2A37"/>
                </a:solidFill>
              </a:rPr>
              <a:t>The integral of the sum or difference of functions is the sum or difference of their integrals: ∫[f(x) ± g(x)] dx = ∫f(x) dx ± ∫g(x) dx.</a:t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>A constant factor can be taken out of the integral sign: ∫k f(x) dx = k ∫f(x) dx, where k is any real number. These properties simplify complex integration problems.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218" y="1553630"/>
            <a:ext cx="4632844" cy="4632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01" y="480060"/>
            <a:ext cx="10728691" cy="8915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24" b="1" i="0">
                <a:solidFill>
                  <a:srgbClr val="334155"/>
                </a:solidFill>
              </a:rPr>
              <a:t>Worked Example: Power Rule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110996"/>
            <a:ext cx="1341086" cy="6858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01" y="1508760"/>
            <a:ext cx="5364345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7" b="0" i="0">
                <a:solidFill>
                  <a:srgbClr val="1F2A37"/>
                </a:solidFill>
              </a:rPr>
              <a:t>Problem: Find the indefinite integral of ∫(x² + 3x + 5) dx.</a:t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>Solution: Using the power rule and linearity, we integrate each term separately. ∫x² dx = x³/3 + C₁, ∫3x dx = 3x²/2 + C₂, ∫5 dx = 5x + C₃.</a:t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>Combining these, we get (x³/3) + (3x²/2) + 5x + C, where C = C₁ + C₂ + C₃. This demonstrates the application of basic rules.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9681" y="5863590"/>
            <a:ext cx="5120511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4" b="0" i="1">
                <a:solidFill>
                  <a:srgbClr val="556570"/>
                </a:solidFill>
              </a:rPr>
              <a:t>Step-by-Step Integration Example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681" y="1508760"/>
            <a:ext cx="5120511" cy="51205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01" y="480060"/>
            <a:ext cx="10728691" cy="8915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24" b="1" i="0">
                <a:solidFill>
                  <a:srgbClr val="334155"/>
                </a:solidFill>
              </a:rPr>
              <a:t>Geometric Interpretation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110996"/>
            <a:ext cx="1341086" cy="6858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01" y="1508760"/>
            <a:ext cx="10728691" cy="4800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7" b="0" i="0">
                <a:solidFill>
                  <a:srgbClr val="1F2A37"/>
                </a:solidFill>
              </a:rPr>
              <a:t>Geometrically, an indefinite integral represents a family of curves. Each value of the constant of integration C corresponds to a specific curve shifted vertically.</a:t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987" b="0" i="0">
                <a:solidFill>
                  <a:srgbClr val="1F2A37"/>
                </a:solidFill>
              </a:rPr>
              <a:t>These curves are parallel to each other in the sense that their tangents at any specific x-coordinate are parallel, meaning they have the same slope, or derivative, f(x).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te-fea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64345" y="1783080"/>
            <a:ext cx="1463003" cy="82296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79692"/>
            <a:ext cx="12191695" cy="178308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19169" y="960120"/>
            <a:ext cx="9753356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56" b="1" i="0">
                <a:solidFill>
                  <a:srgbClr val="334155"/>
                </a:solidFill>
              </a:rPr>
              <a:t>Key Takeaways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505" y="2331720"/>
            <a:ext cx="7802684" cy="3291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90" b="0" i="0">
                <a:solidFill>
                  <a:srgbClr val="1F2A37"/>
                </a:solidFill>
              </a:rPr>
              <a:t>Integration is the inverse of differentiation.</a:t>
            </a:r>
          </a:p>
          <a:p>
            <a:pPr algn="l"/>
            <a:r>
              <a:rPr sz="1890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890" b="0" i="0">
                <a:solidFill>
                  <a:srgbClr val="1F2A37"/>
                </a:solidFill>
              </a:rPr>
              <a:t>Indefinite integral represents a family of functions F(x) + C.</a:t>
            </a:r>
          </a:p>
          <a:p>
            <a:pPr algn="l"/>
            <a:r>
              <a:rPr sz="1890" b="0" i="0">
                <a:solidFill>
                  <a:srgbClr val="1F2A37"/>
                </a:solidFill>
              </a:rPr>
              <a:t/>
            </a:r>
          </a:p>
          <a:p>
            <a:pPr algn="l"/>
            <a:r>
              <a:rPr sz="1890" b="0" i="0">
                <a:solidFill>
                  <a:srgbClr val="1F2A37"/>
                </a:solidFill>
              </a:rPr>
              <a:t>Basic formulas and properties help simplify integration.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